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57" r:id="rId41"/>
    <p:sldId id="306" r:id="rId42"/>
    <p:sldId id="308" r:id="rId43"/>
    <p:sldId id="307" r:id="rId44"/>
    <p:sldId id="309" r:id="rId45"/>
    <p:sldId id="303" r:id="rId46"/>
    <p:sldId id="311" r:id="rId47"/>
    <p:sldId id="319" r:id="rId48"/>
    <p:sldId id="320" r:id="rId49"/>
    <p:sldId id="321" r:id="rId50"/>
    <p:sldId id="322" r:id="rId51"/>
    <p:sldId id="323" r:id="rId52"/>
    <p:sldId id="325" r:id="rId53"/>
    <p:sldId id="344" r:id="rId54"/>
    <p:sldId id="343" r:id="rId55"/>
    <p:sldId id="342" r:id="rId56"/>
    <p:sldId id="345" r:id="rId57"/>
    <p:sldId id="349" r:id="rId58"/>
    <p:sldId id="350" r:id="rId59"/>
    <p:sldId id="348" r:id="rId60"/>
    <p:sldId id="351" r:id="rId61"/>
    <p:sldId id="324" r:id="rId62"/>
    <p:sldId id="317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7" r:id="rId72"/>
    <p:sldId id="394" r:id="rId73"/>
    <p:sldId id="338" r:id="rId74"/>
    <p:sldId id="336" r:id="rId75"/>
    <p:sldId id="339" r:id="rId76"/>
    <p:sldId id="376" r:id="rId77"/>
    <p:sldId id="377" r:id="rId78"/>
    <p:sldId id="378" r:id="rId79"/>
    <p:sldId id="379" r:id="rId80"/>
    <p:sldId id="346" r:id="rId81"/>
    <p:sldId id="341" r:id="rId82"/>
    <p:sldId id="340" r:id="rId83"/>
    <p:sldId id="328" r:id="rId84"/>
    <p:sldId id="354" r:id="rId85"/>
    <p:sldId id="352" r:id="rId86"/>
    <p:sldId id="374" r:id="rId87"/>
    <p:sldId id="375" r:id="rId88"/>
    <p:sldId id="316" r:id="rId89"/>
    <p:sldId id="373" r:id="rId90"/>
    <p:sldId id="355" r:id="rId91"/>
    <p:sldId id="359" r:id="rId92"/>
    <p:sldId id="358" r:id="rId93"/>
    <p:sldId id="360" r:id="rId94"/>
    <p:sldId id="357" r:id="rId95"/>
    <p:sldId id="361" r:id="rId96"/>
    <p:sldId id="366" r:id="rId97"/>
    <p:sldId id="367" r:id="rId98"/>
    <p:sldId id="362" r:id="rId99"/>
    <p:sldId id="363" r:id="rId100"/>
    <p:sldId id="364" r:id="rId101"/>
    <p:sldId id="365" r:id="rId102"/>
    <p:sldId id="368" r:id="rId103"/>
    <p:sldId id="371" r:id="rId104"/>
    <p:sldId id="370" r:id="rId105"/>
    <p:sldId id="372" r:id="rId106"/>
    <p:sldId id="353" r:id="rId107"/>
    <p:sldId id="356" r:id="rId108"/>
    <p:sldId id="380" r:id="rId109"/>
    <p:sldId id="369" r:id="rId110"/>
    <p:sldId id="326" r:id="rId111"/>
    <p:sldId id="318" r:id="rId112"/>
    <p:sldId id="382" r:id="rId113"/>
    <p:sldId id="381" r:id="rId114"/>
    <p:sldId id="383" r:id="rId115"/>
    <p:sldId id="385" r:id="rId116"/>
    <p:sldId id="387" r:id="rId117"/>
    <p:sldId id="386" r:id="rId118"/>
    <p:sldId id="384" r:id="rId119"/>
    <p:sldId id="393" r:id="rId120"/>
    <p:sldId id="388" r:id="rId121"/>
    <p:sldId id="392" r:id="rId122"/>
    <p:sldId id="395" r:id="rId123"/>
    <p:sldId id="391" r:id="rId124"/>
    <p:sldId id="398" r:id="rId125"/>
    <p:sldId id="397" r:id="rId126"/>
    <p:sldId id="399" r:id="rId127"/>
    <p:sldId id="396" r:id="rId128"/>
    <p:sldId id="389" r:id="rId129"/>
    <p:sldId id="312" r:id="rId1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BasicEvent.html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otificationCenter.html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Process.html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hyperlink" Target="https://pocoproject.org/docs/Poco.Environment.html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ystemConfiguration.html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NestedDiagnosticContext.html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hyperlink" Target="https://pocoproject.org/docs/package-Data_SQLite.SQLite.html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ndolssite.wordpress.com/2012/04/08/poco-lib%EB%A5%BC-%EC%9D%B4%EC%9A%A9%ED%95%9C-sqlite-%EC%82%AC%EC%9A%A9%ED%95%98%EA%B8%B0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ServerApplication.html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www.allianz.com/en/about_us/open-knowledge/topics/demography/articles/110711-world-population-growth-are-we-too-many.html/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gamevilcom2us.com/wiki/pages/viewpage.action?pageId=137393597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r/month/2018/10/1?tab=mc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ocoproject.org/docs/package-Foundation.Cach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://pocoproject.org/docs/Poco.PriorityNotificationQueue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dirty="0" smtClean="0"/>
              <a:t>POCO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프로그래밍을 더 즐겁게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6758" y="6180083"/>
            <a:ext cx="252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최흥배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/>
                <a:gridCol w="914400"/>
                <a:gridCol w="1355835"/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StringTokenizer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Java </a:t>
            </a:r>
            <a:r>
              <a:rPr lang="ko-KR" altLang="en-US" dirty="0"/>
              <a:t>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ko-KR" altLang="en-US" dirty="0" smtClean="0"/>
              <a:t>분할 하는 클래스이다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/>
              <a:t>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지정한다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분할된 </a:t>
            </a:r>
            <a:r>
              <a:rPr lang="ko-KR" altLang="en-US" dirty="0"/>
              <a:t>토큰 참조는 반복자를 이용하거나 </a:t>
            </a:r>
            <a:r>
              <a:rPr lang="ko-KR" altLang="en-US" dirty="0" smtClean="0"/>
              <a:t>배열처럼 []</a:t>
            </a:r>
            <a:r>
              <a:rPr lang="ko-KR" altLang="en-US" dirty="0" err="1" smtClean="0"/>
              <a:t>로의</a:t>
            </a:r>
            <a:r>
              <a:rPr lang="ko-KR" altLang="en-US" dirty="0" smtClean="0"/>
              <a:t> </a:t>
            </a:r>
            <a:r>
              <a:rPr lang="ko-KR" altLang="en-US" dirty="0"/>
              <a:t>첨자 </a:t>
            </a:r>
            <a:r>
              <a:rPr lang="ko-KR" altLang="en-US" dirty="0" smtClean="0"/>
              <a:t>지정으로 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NumberFormatter </a:t>
            </a:r>
            <a:r>
              <a:rPr lang="ko-KR" altLang="en-US" sz="2400" b="1" dirty="0"/>
              <a:t>클래스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10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format0(int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formatHex(int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16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formatHex (int value, int width)</a:t>
            </a:r>
          </a:p>
          <a:p>
            <a:r>
              <a:rPr lang="ko-KR" altLang="en-US" dirty="0"/>
              <a:t>      정수 value를 16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· std::string format(const void* </a:t>
            </a:r>
            <a:r>
              <a:rPr lang="ko-KR" altLang="en-US" dirty="0"/>
              <a:t>ptr)</a:t>
            </a:r>
          </a:p>
          <a:p>
            <a:r>
              <a:rPr lang="ko-KR" altLang="en-US" dirty="0"/>
              <a:t>      포인터 ptr을 32bit라면 8 자리, 64bit라면 16 자리의 16 </a:t>
            </a:r>
            <a:r>
              <a:rPr lang="ko-KR" altLang="en-US" dirty="0" smtClean="0"/>
              <a:t>진수 표기한다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precision)</a:t>
            </a:r>
          </a:p>
          <a:p>
            <a:r>
              <a:rPr lang="ko-KR" altLang="en-US" dirty="0"/>
              <a:t>      부동 소수점 value를 10 진수 부동 소수점 표기 (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모든 </a:t>
            </a:r>
            <a:r>
              <a:rPr lang="ko-KR" altLang="en-US" dirty="0" smtClean="0"/>
              <a:t>format()</a:t>
            </a:r>
            <a:r>
              <a:rPr lang="ko-KR" altLang="en-US" dirty="0"/>
              <a:t>는 문자열에 숫자를 추가하는 </a:t>
            </a:r>
            <a:r>
              <a:rPr lang="ko-KR" altLang="en-US" dirty="0" smtClean="0"/>
              <a:t>append() </a:t>
            </a:r>
            <a:r>
              <a:rPr lang="ko-KR" altLang="en-US" dirty="0"/>
              <a:t>함수를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</a:t>
            </a:r>
            <a:r>
              <a:rPr lang="ko-KR" altLang="en-US" dirty="0" smtClean="0"/>
              <a:t>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예. void </a:t>
            </a:r>
            <a:r>
              <a:rPr lang="ko-KR" altLang="en-US" dirty="0" smtClean="0"/>
              <a:t>append(std::string&amp; </a:t>
            </a:r>
            <a:r>
              <a:rPr lang="ko-KR" altLang="en-US" dirty="0"/>
              <a:t>str, int value</a:t>
            </a:r>
            <a:r>
              <a:rPr lang="ko-KR" altLang="en-US" dirty="0" smtClean="0"/>
              <a:t>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format() </a:t>
            </a:r>
            <a:r>
              <a:rPr lang="ko-KR" altLang="en-US" dirty="0"/>
              <a:t>구현에서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사용하고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</a:t>
            </a:r>
            <a:r>
              <a:rPr lang="ko-KR" altLang="en-US" dirty="0" smtClean="0"/>
              <a:t>의존한다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Poco::NumberParser </a:t>
            </a:r>
            <a:r>
              <a:rPr lang="ko-KR" altLang="en-US" dirty="0"/>
              <a:t>클래스의 static 멤버 함수는 문자열에서 숫자를 추출하는데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Poco/NumberParser.h＂로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</a:t>
            </a:r>
            <a:r>
              <a:rPr lang="ko-KR" altLang="en-US" dirty="0" smtClean="0"/>
              <a:t>parse(const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</a:t>
            </a:r>
            <a:r>
              <a:rPr lang="ko-KR" altLang="en-US" dirty="0" smtClean="0"/>
              <a:t>던진다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bool tryParse (const </a:t>
            </a:r>
            <a:r>
              <a:rPr lang="ko-KR" altLang="en-US" dirty="0" smtClean="0"/>
              <a:t>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parseUnsigned(const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parseHex(const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Int64 </a:t>
            </a:r>
            <a:r>
              <a:rPr lang="ko-KR" altLang="en-US" dirty="0" smtClean="0"/>
              <a:t>parse64(const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parseUnsigned64(const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parseHex64(const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double </a:t>
            </a:r>
            <a:r>
              <a:rPr lang="ko-KR" altLang="en-US" dirty="0" smtClean="0"/>
              <a:t>parseFloat(const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tryParseFloat(const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double&amp; </a:t>
            </a:r>
            <a:r>
              <a:rPr lang="ko-KR" altLang="en-US" dirty="0"/>
              <a:t>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C#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delegate </a:t>
            </a:r>
            <a:r>
              <a:rPr lang="ko-KR" altLang="en-US" dirty="0" smtClean="0"/>
              <a:t>같은 것 있으면 좋겠는데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BasicEvent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pocoproject.org/docs/Poco.BasicEvent.html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Sample_Delegate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124" y="190237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만들 때 </a:t>
            </a:r>
            <a:r>
              <a:rPr lang="en-US" altLang="ko-KR" dirty="0" smtClean="0"/>
              <a:t>delegate</a:t>
            </a:r>
            <a:r>
              <a:rPr lang="ko-KR" altLang="en-US" dirty="0" smtClean="0"/>
              <a:t>가 필요한 경우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5894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리액티브</a:t>
            </a:r>
            <a:r>
              <a:rPr lang="ko-KR" altLang="en-US" dirty="0" smtClean="0"/>
              <a:t> 프로그래밍을 하고 싶네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패턴을 구현하고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NotificationCenter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pocoproject.org/docs/Poco.NotificationCenter.html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Sample_NotificationCenter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6854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2055" y="612845"/>
            <a:ext cx="9890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NotificationCenter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Poco::</a:t>
            </a:r>
            <a:r>
              <a:rPr lang="ko-KR" altLang="en-US" dirty="0" smtClean="0"/>
              <a:t>NotificationCenter는 기본적으로 Notification의 </a:t>
            </a:r>
            <a:r>
              <a:rPr lang="ko-KR" altLang="en-US" dirty="0" err="1" smtClean="0"/>
              <a:t>디스패처로</a:t>
            </a:r>
            <a:r>
              <a:rPr lang="ko-KR" altLang="en-US" dirty="0" smtClean="0"/>
              <a:t> 클라이언트 오브젝트가 Poco</a:t>
            </a:r>
            <a:r>
              <a:rPr lang="ko-KR" altLang="en-US" dirty="0"/>
              <a:t>::NotificationCenter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옵저버</a:t>
            </a:r>
            <a:r>
              <a:rPr lang="ko-KR" altLang="en-US" dirty="0" smtClean="0"/>
              <a:t> method를 등록하면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Notification이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될 때에 이 method가 호출된다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옵저버</a:t>
            </a:r>
            <a:r>
              <a:rPr lang="ko-KR" altLang="en-US" dirty="0" smtClean="0"/>
              <a:t> method가 호출되는 순서는 정해져 있지 않으므로 Notification를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하는 오브젝트와 호출되는 오브젝트가 같을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Notification을 동기적으로 호출하므로 모든 </a:t>
            </a:r>
            <a:r>
              <a:rPr lang="ko-KR" altLang="en-US" dirty="0" err="1" smtClean="0"/>
              <a:t>옵저가</a:t>
            </a:r>
            <a:r>
              <a:rPr lang="ko-KR" altLang="en-US" dirty="0" smtClean="0"/>
              <a:t> notification을 수신하고 처리가 끝날 때까지 Poco</a:t>
            </a:r>
            <a:r>
              <a:rPr lang="ko-KR" altLang="en-US" dirty="0"/>
              <a:t>::</a:t>
            </a:r>
            <a:r>
              <a:rPr lang="ko-KR" altLang="en-US" dirty="0" smtClean="0"/>
              <a:t>NotificationCenter는 Notification의 </a:t>
            </a:r>
            <a:r>
              <a:rPr lang="ko-KR" altLang="en-US" dirty="0" err="1" smtClean="0"/>
              <a:t>디스패치를</a:t>
            </a:r>
            <a:r>
              <a:rPr lang="ko-KR" altLang="en-US" dirty="0" smtClean="0"/>
              <a:t> 중지하고  예외를 던지다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멀티스레드</a:t>
            </a:r>
            <a:r>
              <a:rPr lang="ko-KR" altLang="en-US" dirty="0" smtClean="0"/>
              <a:t> 환경의 경우 Notification는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보낸다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Notification 처리 중에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자신을 포함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옵저바를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등록 하여도 괜찮다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다음 Notification 에서 유효하다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상용</a:t>
            </a:r>
            <a:r>
              <a:rPr lang="en-US" altLang="ko-KR" sz="2400" dirty="0"/>
              <a:t>/</a:t>
            </a:r>
            <a:r>
              <a:rPr lang="ko-KR" altLang="en-US" sz="2400" dirty="0"/>
              <a:t>비상용 모두 완전하게 공짜로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게임 서버 프로세스를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하거나 살아 있는지 확인해야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::Process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pocoproject.org/docs/Poco.Process.html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" y="1521307"/>
            <a:ext cx="11900388" cy="19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04" y="0"/>
            <a:ext cx="5632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97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의 환경 변수와 일반적인 시스템 정보가 알고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::Environment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pocoproject.org/docs/Poco.Environment.html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Sample_Environment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38" y="5897320"/>
            <a:ext cx="10760372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5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서버가 실행 중인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등을 알고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SystemConfiguration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90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pocoproject.org/docs/Poco.Util.SystemConfiguration.html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04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065808"/>
              </p:ext>
            </p:extLst>
          </p:nvPr>
        </p:nvGraphicFramePr>
        <p:xfrm>
          <a:off x="1962807" y="948301"/>
          <a:ext cx="8127124" cy="3855720"/>
        </p:xfrm>
        <a:graphic>
          <a:graphicData uri="http://schemas.openxmlformats.org/drawingml/2006/table">
            <a:tbl>
              <a:tblPr/>
              <a:tblGrid>
                <a:gridCol w="3121286"/>
                <a:gridCol w="5005838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Property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system.osVersion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버전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system.osArchitecture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OS </a:t>
                      </a:r>
                      <a:r>
                        <a:rPr lang="ko-KR" altLang="en-US" sz="2000" dirty="0" smtClean="0">
                          <a:effectLst/>
                        </a:rPr>
                        <a:t>아키텍처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system.nodeName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err="1" smtClean="0">
                          <a:effectLst/>
                        </a:rPr>
                        <a:t>노드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ko-KR" altLang="en-US" sz="2000" dirty="0" smtClean="0">
                          <a:effectLst/>
                        </a:rPr>
                        <a:t>혹은 호스트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r>
                        <a:rPr lang="ko-KR" altLang="en-US" sz="2000" dirty="0" smtClean="0">
                          <a:effectLst/>
                        </a:rPr>
                        <a:t>이름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system.currentDir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작업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system.homeDir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유저의 홈 </a:t>
                      </a:r>
                      <a:r>
                        <a:rPr lang="ko-KR" altLang="en-US" sz="200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system.tempDir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시스템의</a:t>
                      </a:r>
                      <a:r>
                        <a:rPr lang="ko-KR" altLang="en-US" sz="2000" baseline="0" dirty="0" smtClean="0">
                          <a:effectLst/>
                        </a:rPr>
                        <a:t> 임시 </a:t>
                      </a:r>
                      <a:r>
                        <a:rPr lang="ko-KR" altLang="en-US" sz="2000" baseline="0" dirty="0" err="1" smtClean="0">
                          <a:effectLst/>
                        </a:rPr>
                        <a:t>디렉토리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system.dateTime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2000" dirty="0">
                          <a:effectLst/>
                        </a:rPr>
                        <a:t>UTC </a:t>
                      </a:r>
                      <a:r>
                        <a:rPr lang="ko-KR" altLang="en-US" sz="2000" dirty="0" smtClean="0">
                          <a:effectLst/>
                        </a:rPr>
                        <a:t>시각</a:t>
                      </a:r>
                      <a:r>
                        <a:rPr lang="ja-JP" altLang="en-US" sz="2000" dirty="0" smtClean="0">
                          <a:effectLst/>
                        </a:rPr>
                        <a:t>（</a:t>
                      </a:r>
                      <a:r>
                        <a:rPr lang="en-US" altLang="ja-JP" sz="2000" dirty="0">
                          <a:effectLst/>
                        </a:rPr>
                        <a:t>ISO 8601 </a:t>
                      </a:r>
                      <a:r>
                        <a:rPr lang="ko-KR" altLang="en-US" sz="2000" dirty="0" smtClean="0">
                          <a:effectLst/>
                        </a:rPr>
                        <a:t>포맷</a:t>
                      </a:r>
                      <a:r>
                        <a:rPr lang="ja-JP" altLang="en-US" sz="2000" dirty="0" smtClean="0">
                          <a:effectLst/>
                        </a:rPr>
                        <a:t>）</a:t>
                      </a:r>
                      <a:endParaRPr lang="ja-JP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system.pid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현재의 프로세스 </a:t>
                      </a:r>
                      <a:r>
                        <a:rPr lang="en-US" altLang="ja-JP" sz="2000" dirty="0" smtClean="0">
                          <a:effectLst/>
                        </a:rPr>
                        <a:t>ID</a:t>
                      </a:r>
                      <a:endParaRPr lang="en-US" altLang="ja-JP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system.env.&lt;NAME&gt;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2000" dirty="0" smtClean="0">
                          <a:effectLst/>
                        </a:rPr>
                        <a:t>환경 변수 </a:t>
                      </a:r>
                      <a:r>
                        <a:rPr lang="en-US" altLang="ko-KR" sz="2000" dirty="0">
                          <a:effectLst/>
                        </a:rPr>
                        <a:t>&lt;</a:t>
                      </a:r>
                      <a:r>
                        <a:rPr lang="en-US" sz="2000" dirty="0">
                          <a:effectLst/>
                        </a:rPr>
                        <a:t>NAME&gt; </a:t>
                      </a:r>
                      <a:r>
                        <a:rPr lang="ko-KR" altLang="en-US" sz="2000" dirty="0" smtClean="0">
                          <a:effectLst/>
                        </a:rPr>
                        <a:t>의 설정</a:t>
                      </a:r>
                      <a:r>
                        <a:rPr lang="ko-KR" altLang="en-US" sz="2000" baseline="0" dirty="0" smtClean="0">
                          <a:effectLst/>
                        </a:rPr>
                        <a:t> 값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31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3" y="0"/>
            <a:ext cx="848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16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디버깅을 위해서 실행 중인 코드의 파일 이름과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 번호를 알아야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::NDC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pocoproject.org/docs/Poco.NestedDiagnosticContext.html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313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4194" y="164629"/>
            <a:ext cx="105734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Neil </a:t>
            </a:r>
            <a:r>
              <a:rPr lang="ko-KR" altLang="en-US" sz="2400" dirty="0" smtClean="0"/>
              <a:t>Harrison의 ＂Patterns </a:t>
            </a:r>
            <a:r>
              <a:rPr lang="ko-KR" altLang="en-US" sz="2400" dirty="0"/>
              <a:t>for Logging Diagnostic </a:t>
            </a:r>
            <a:r>
              <a:rPr lang="ko-KR" altLang="en-US" sz="2400" dirty="0" smtClean="0"/>
              <a:t>Messages＂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토대로 하고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아래를 포함하는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정보를 가진다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・정보 문자열（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이름）</a:t>
            </a:r>
            <a:endParaRPr lang="ko-KR" altLang="en-US" sz="2400" dirty="0"/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・소스 코드의 파일 이름과 행 수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NDC는 특히 로그 메시지에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정보의 태그를 붙일 때 편리하다（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</a:t>
            </a:r>
            <a:r>
              <a:rPr lang="ko-KR" altLang="en-US" sz="2400" dirty="0" smtClean="0"/>
              <a:t>）</a:t>
            </a:r>
            <a:endParaRPr lang="ko-KR" altLang="en-US" sz="2400" dirty="0"/>
          </a:p>
          <a:p>
            <a:r>
              <a:rPr lang="ko-KR" altLang="en-US" sz="2400" dirty="0" smtClean="0"/>
              <a:t>・모든 </a:t>
            </a:r>
            <a:r>
              <a:rPr lang="ko-KR" altLang="en-US" sz="2400" dirty="0" err="1" smtClean="0"/>
              <a:t>스레드는</a:t>
            </a:r>
            <a:r>
              <a:rPr lang="ko-KR" altLang="en-US" sz="2400" dirty="0" smtClean="0"/>
              <a:t> 자신의 NDC를 가진다</a:t>
            </a:r>
            <a:endParaRPr lang="ko-KR" altLang="en-US" sz="2400" dirty="0"/>
          </a:p>
          <a:p>
            <a:r>
              <a:rPr lang="ko-KR" altLang="en-US" sz="2400" dirty="0"/>
              <a:t>・#include </a:t>
            </a:r>
            <a:r>
              <a:rPr lang="ko-KR" altLang="en-US" sz="2400" dirty="0" smtClean="0"/>
              <a:t>＂Poco/NestedDiagnosticContext.h＂</a:t>
            </a:r>
            <a:r>
              <a:rPr lang="ko-KR" altLang="en-US" sz="2400" dirty="0" err="1" smtClean="0"/>
              <a:t>로</a:t>
            </a:r>
            <a:r>
              <a:rPr lang="ko-KR" altLang="en-US" sz="2400" dirty="0" smtClean="0"/>
              <a:t> 사용할 수 있다</a:t>
            </a:r>
            <a:endParaRPr lang="ko-KR" altLang="en-US" sz="2400" dirty="0"/>
          </a:p>
          <a:p>
            <a:r>
              <a:rPr lang="ko-KR" altLang="en-US" sz="2400" dirty="0"/>
              <a:t>・</a:t>
            </a:r>
            <a:r>
              <a:rPr lang="ko-KR" altLang="en-US" sz="2400" dirty="0" smtClean="0"/>
              <a:t>NDCScope 클래스는 </a:t>
            </a:r>
            <a:r>
              <a:rPr lang="ko-KR" altLang="en-US" sz="2400" dirty="0" err="1" smtClean="0"/>
              <a:t>메소드에</a:t>
            </a:r>
            <a:r>
              <a:rPr lang="ko-KR" altLang="en-US" sz="2400" dirty="0" smtClean="0"/>
              <a:t> 들어갈 때에 </a:t>
            </a:r>
            <a:r>
              <a:rPr lang="ko-KR" altLang="en-US" sz="2400" dirty="0" err="1" smtClean="0"/>
              <a:t>컨텍스트를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컨텍스트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스택에</a:t>
            </a:r>
            <a:r>
              <a:rPr lang="ko-KR" altLang="en-US" sz="2400" dirty="0" smtClean="0"/>
              <a:t> 넣고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시에 빼내는 처리를 </a:t>
            </a:r>
            <a:r>
              <a:rPr lang="ko-KR" altLang="en-US" sz="2400" dirty="0" err="1" smtClean="0"/>
              <a:t>도운다</a:t>
            </a:r>
            <a:endParaRPr lang="ko-KR" altLang="en-US" sz="2400" dirty="0"/>
          </a:p>
          <a:p>
            <a:r>
              <a:rPr lang="ko-KR" altLang="en-US" sz="2400" dirty="0"/>
              <a:t>・poco_ndc(func), poco_ndc_dbg(func)</a:t>
            </a:r>
          </a:p>
          <a:p>
            <a:r>
              <a:rPr lang="ko-KR" altLang="en-US" sz="2400" dirty="0"/>
              <a:t>      </a:t>
            </a:r>
            <a:r>
              <a:rPr lang="ko-KR" altLang="en-US" sz="2400" dirty="0" smtClean="0"/>
              <a:t>NDCScope를 선언한다（poco_ndc_dbg는 디버그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시에만）</a:t>
            </a:r>
            <a:endParaRPr lang="ko-KR" altLang="en-US" sz="2400" dirty="0"/>
          </a:p>
          <a:p>
            <a:r>
              <a:rPr lang="ko-KR" altLang="en-US" sz="2400" dirty="0" smtClean="0"/>
              <a:t>・</a:t>
            </a:r>
            <a:r>
              <a:rPr lang="ko-KR" altLang="en-US" sz="2400" dirty="0" err="1" smtClean="0"/>
              <a:t>스택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트레이스를</a:t>
            </a:r>
            <a:r>
              <a:rPr lang="ko-KR" altLang="en-US" sz="2400" dirty="0" smtClean="0"/>
              <a:t> 출력할 때 NDC</a:t>
            </a:r>
            <a:r>
              <a:rPr lang="ko-KR" altLang="en-US" sz="2400" dirty="0"/>
              <a:t>::dump</a:t>
            </a:r>
            <a:r>
              <a:rPr lang="ko-KR" altLang="en-US" sz="2400" dirty="0" smtClean="0"/>
              <a:t>()</a:t>
            </a:r>
            <a:r>
              <a:rPr lang="ko-KR" altLang="en-US" sz="2400" dirty="0" err="1" smtClean="0"/>
              <a:t>를</a:t>
            </a:r>
            <a:r>
              <a:rPr lang="ko-KR" altLang="en-US" sz="2400" dirty="0" smtClean="0"/>
              <a:t> 사용한다</a:t>
            </a:r>
            <a:endParaRPr lang="ko-KR" altLang="en-US" sz="2400" dirty="0"/>
          </a:p>
          <a:p>
            <a:r>
              <a:rPr lang="ko-KR" altLang="en-US" sz="2400" dirty="0" smtClean="0"/>
              <a:t>・메모: NestedDiagnosticContext는 NDC라고 typedef 되어 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9217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016" y="22751"/>
            <a:ext cx="7283012" cy="6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SQLite</a:t>
            </a:r>
            <a:r>
              <a:rPr lang="ko-KR" altLang="en-US" dirty="0" smtClean="0"/>
              <a:t>를 사용해야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::Data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pocoproject.org/docs/package-Data_SQLite.SQLite.html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737" y="5152131"/>
            <a:ext cx="2425132" cy="13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523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7" y="0"/>
            <a:ext cx="7735159" cy="61708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7657" y="6349492"/>
            <a:ext cx="119607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https://jundolssite.wordpress.com/2012/04/08/poco-lib%EB%A5%BC-%EC%9D%B4%EC%9A%A9%ED%95%9C-sqlite-%EC%82%AC%EC%9A%A9%ED%95%98%EA%B8%B0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2901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시작할 때 초기화도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콘솔 명령어 입력도 받고</a:t>
            </a:r>
            <a:r>
              <a:rPr lang="en-US" altLang="ko-KR" dirty="0" smtClean="0"/>
              <a:t>, Ctrl-C</a:t>
            </a:r>
            <a:r>
              <a:rPr lang="ko-KR" altLang="en-US" dirty="0" smtClean="0"/>
              <a:t>를 누를 때까지 대기도 해야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Util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ServerApplication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pocoproject.org/docs/Poco.Util.ServerApplication.html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Sample_ServerApplication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724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보통의 애플리케이션은 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Application 클래스를 상속해서 초기화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실행 및 종료 처리를 </a:t>
            </a:r>
            <a:r>
              <a:rPr lang="ko-KR" altLang="en-US" sz="2400" dirty="0" err="1" smtClean="0"/>
              <a:t>오버라이드한</a:t>
            </a:r>
            <a:r>
              <a:rPr lang="ko-KR" altLang="en-US" sz="2400" dirty="0" smtClean="0"/>
              <a:t> 클래스를 구현한다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ServerApplication 클래스는 애플리케이션을 서버로서 이용하는 경우에 편리한 기능이 추가 되어 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 smtClean="0"/>
              <a:t>가장 최소한 </a:t>
            </a:r>
            <a:r>
              <a:rPr lang="ko-KR" altLang="en-US" sz="2400" dirty="0" err="1" smtClean="0"/>
              <a:t>오버라이드</a:t>
            </a:r>
            <a:r>
              <a:rPr lang="ko-KR" altLang="en-US" sz="2400" dirty="0" smtClean="0"/>
              <a:t> 해야 하는 함수는 메인 실행 처리를 기술하는 main 함수이다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 smtClean="0"/>
              <a:t>main 함수는 protected로 되어 있듯이 외부의 클래스에서는 직접 호출할 수 없다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애플리케이션 실행은 공개 함수인 </a:t>
            </a:r>
            <a:r>
              <a:rPr lang="en-US" altLang="ko-KR" sz="2400" dirty="0" smtClean="0"/>
              <a:t>run </a:t>
            </a:r>
            <a:r>
              <a:rPr lang="ko-KR" altLang="en-US" sz="2400" dirty="0" smtClean="0"/>
              <a:t>함수를 호출하는 것으로 실행한다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53909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4910" y="477395"/>
            <a:ext cx="10174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Application 클래스의 </a:t>
            </a:r>
            <a:r>
              <a:rPr lang="en-US" altLang="ko-KR" sz="2400" dirty="0" smtClean="0"/>
              <a:t>run </a:t>
            </a:r>
            <a:r>
              <a:rPr lang="ko-KR" altLang="en-US" sz="2400" dirty="0" smtClean="0"/>
              <a:t>함수 내부에서 main 함수가 호출된다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 </a:t>
            </a:r>
            <a:r>
              <a:rPr lang="en-US" altLang="ko-KR" sz="2400" dirty="0" smtClean="0"/>
              <a:t>main </a:t>
            </a:r>
            <a:r>
              <a:rPr lang="ko-KR" altLang="en-US" sz="2400" dirty="0" smtClean="0"/>
              <a:t>함수의 예외를 보충하고 싶은 경우 </a:t>
            </a:r>
            <a:r>
              <a:rPr lang="ko-KR" altLang="en-US" sz="2400" dirty="0" err="1" smtClean="0"/>
              <a:t>로깅</a:t>
            </a:r>
            <a:r>
              <a:rPr lang="ko-KR" altLang="en-US" sz="2400" dirty="0" smtClean="0"/>
              <a:t> 처리 등이 </a:t>
            </a:r>
            <a:r>
              <a:rPr lang="ko-KR" altLang="en-US" sz="2400" dirty="0" err="1" smtClean="0"/>
              <a:t>캡술화</a:t>
            </a:r>
            <a:r>
              <a:rPr lang="ko-KR" altLang="en-US" sz="2400" dirty="0" smtClean="0"/>
              <a:t> 되어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endParaRPr lang="ko-KR" altLang="en-US" sz="2400" dirty="0"/>
          </a:p>
          <a:p>
            <a:r>
              <a:rPr lang="ko-KR" altLang="en-US" sz="2400" dirty="0" smtClean="0"/>
              <a:t>main 함수와 같이 </a:t>
            </a:r>
            <a:r>
              <a:rPr lang="ko-KR" altLang="en-US" sz="2400" dirty="0" err="1" smtClean="0"/>
              <a:t>오버라이드</a:t>
            </a:r>
            <a:r>
              <a:rPr lang="ko-KR" altLang="en-US" sz="2400" dirty="0" smtClean="0"/>
              <a:t> 하는 함수로는 초기화 처리를 기술하는 initialize()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종료 처리를 기술하는 uninitialize() 등이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076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764" y="216676"/>
            <a:ext cx="50870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mtClean="0"/>
              <a:t>defineOptoins()</a:t>
            </a:r>
            <a:r>
              <a:rPr lang="ko-KR" altLang="en-US" sz="2400" smtClean="0"/>
              <a:t> </a:t>
            </a:r>
            <a:endParaRPr lang="en-US" altLang="ko-KR" sz="2400" smtClean="0"/>
          </a:p>
          <a:p>
            <a:endParaRPr lang="en-US" altLang="ko-KR" sz="2400" smtClean="0"/>
          </a:p>
          <a:p>
            <a:r>
              <a:rPr lang="ko-KR" altLang="en-US" sz="2400" smtClean="0"/>
              <a:t>명령어 라인에서 주어진 옵션을 정의하기 위한 멤버 함수 이다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개개의 옵션을 가리키는 것은 Poco::Util::Option으로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옵션 이름과 설명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인수의 유무</a:t>
            </a:r>
            <a:r>
              <a:rPr lang="en-US" altLang="ko-KR" sz="2400" smtClean="0"/>
              <a:t>, </a:t>
            </a:r>
            <a:r>
              <a:rPr lang="ko-KR" altLang="en-US" sz="2400" smtClean="0"/>
              <a:t>인수의 값을 검증하기 위한 발리데이터 등을 지정할 수 있다</a:t>
            </a:r>
            <a:r>
              <a:rPr lang="en-US" altLang="ko-KR" sz="240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5"/>
            <a:ext cx="6779172" cy="48093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1586" y="5110767"/>
            <a:ext cx="112933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옵션이 주어진 경우 callback()</a:t>
            </a:r>
            <a:r>
              <a:rPr lang="ko-KR" altLang="en-US" sz="2400" dirty="0" err="1" smtClean="0"/>
              <a:t>으로</a:t>
            </a:r>
            <a:r>
              <a:rPr lang="ko-KR" altLang="en-US" sz="2400" dirty="0" smtClean="0"/>
              <a:t> 지정된 </a:t>
            </a:r>
            <a:r>
              <a:rPr lang="ko-KR" altLang="en-US" sz="2400" dirty="0" err="1" smtClean="0"/>
              <a:t>콜백이</a:t>
            </a:r>
            <a:r>
              <a:rPr lang="ko-KR" altLang="en-US" sz="2400" dirty="0" smtClean="0"/>
              <a:t> 동작한다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HandleTargetOption</a:t>
            </a:r>
            <a:r>
              <a:rPr lang="ko-KR" altLang="en-US" sz="2400" dirty="0"/>
              <a:t>() </a:t>
            </a:r>
            <a:r>
              <a:rPr lang="ko-KR" altLang="en-US" sz="2400" dirty="0" smtClean="0"/>
              <a:t>에서는 주어진 </a:t>
            </a:r>
            <a:r>
              <a:rPr lang="ko-KR" altLang="en-US" sz="2400" dirty="0" err="1" smtClean="0"/>
              <a:t>디렉토를</a:t>
            </a:r>
            <a:r>
              <a:rPr lang="ko-KR" altLang="en-US" sz="2400" dirty="0" smtClean="0"/>
              <a:t> 감시하는 </a:t>
            </a:r>
            <a:r>
              <a:rPr lang="en-US" altLang="ko-KR" sz="2400" dirty="0" smtClean="0"/>
              <a:t>Watcher</a:t>
            </a:r>
            <a:r>
              <a:rPr lang="ko-KR" altLang="en-US" sz="2400" dirty="0" smtClean="0"/>
              <a:t>를 초기화 하고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r>
              <a:rPr lang="ko-KR" altLang="en-US" sz="2400" dirty="0" smtClean="0"/>
              <a:t>Poco</a:t>
            </a:r>
            <a:r>
              <a:rPr lang="ko-KR" altLang="en-US" sz="2400" dirty="0"/>
              <a:t>::Util::</a:t>
            </a:r>
            <a:r>
              <a:rPr lang="ko-KR" altLang="en-US" sz="2400" dirty="0" smtClean="0"/>
              <a:t>OptionCallback은 클래스 템플릿으로 애플리케이션의 옵션 처리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기동하기 위한 </a:t>
            </a:r>
            <a:r>
              <a:rPr lang="ko-KR" altLang="en-US" sz="2400" dirty="0" err="1" smtClean="0"/>
              <a:t>클로져를</a:t>
            </a:r>
            <a:r>
              <a:rPr lang="ko-KR" altLang="en-US" sz="2400" dirty="0" smtClean="0"/>
              <a:t> 만든다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9380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0993" y="4705273"/>
            <a:ext cx="3239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설정 파일을 로딩한다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4" y="295838"/>
            <a:ext cx="8752955" cy="4189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69" y="4936104"/>
            <a:ext cx="4839520" cy="14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o many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6138" y="6264166"/>
            <a:ext cx="568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너무 많아서 이번은 여기까지만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359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3" y="0"/>
            <a:ext cx="529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488" y="147145"/>
            <a:ext cx="563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다루지 못한 것들은 여기에</a:t>
            </a:r>
            <a:r>
              <a:rPr lang="en-US" altLang="ko-KR" sz="3200" b="1" dirty="0" smtClean="0"/>
              <a:t>...</a:t>
            </a:r>
            <a:endParaRPr lang="ko-KR" altLang="en-US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3531475" y="6395573"/>
            <a:ext cx="850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jira.gamevilcom2us.com/wiki/pages/viewpage.action?pageId=137393597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80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10" y="42040"/>
            <a:ext cx="10044030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6054" y="6313843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calendar.google.com/calendar/r/month/2018/10/1?tab=mc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34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질</a:t>
            </a:r>
            <a:r>
              <a:rPr lang="en-US" altLang="ko-KR" sz="2400" dirty="0"/>
              <a:t>, </a:t>
            </a:r>
            <a:r>
              <a:rPr lang="ko-KR" altLang="en-US" sz="2400" dirty="0"/>
              <a:t>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가독성을</a:t>
            </a:r>
            <a:r>
              <a:rPr lang="ko-KR" altLang="en-US" sz="2400" dirty="0"/>
              <a:t>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테스트를 중시한다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직감적으로 간단하게 학습할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네이티브</a:t>
            </a:r>
            <a:r>
              <a:rPr lang="ko-KR" altLang="en-US" sz="2400" dirty="0"/>
              <a:t> </a:t>
            </a:r>
            <a:r>
              <a:rPr lang="en-US" altLang="ja-JP" sz="2400" dirty="0"/>
              <a:t>C++ </a:t>
            </a:r>
            <a:r>
              <a:rPr lang="ko-KR" altLang="en-US" sz="2400" dirty="0"/>
              <a:t>성능</a:t>
            </a:r>
            <a:r>
              <a:rPr lang="ja-JP" altLang="en-US" sz="2400" dirty="0"/>
              <a:t> 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637263"/>
            <a:ext cx="11676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build </a:t>
            </a:r>
            <a:r>
              <a:rPr lang="ko-KR" altLang="en-US" sz="2400" b="1" dirty="0" smtClean="0"/>
              <a:t>스크립트 사용하기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2131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528" y="2606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OpenSSL</a:t>
            </a:r>
            <a:endParaRPr lang="ko-KR" altLang="en-US" sz="36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196752"/>
            <a:ext cx="812337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43873" y="5445224"/>
            <a:ext cx="276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http://www.openssl.org/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1776"/>
            <a:ext cx="8148786" cy="431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3268" y="5520171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http://slproweb.com/products/Win32OpenSSL.html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0" y="4221088"/>
            <a:ext cx="8718004" cy="22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620688"/>
            <a:ext cx="3998240" cy="326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9" y="34341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466232" y="1887565"/>
            <a:ext cx="60960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Poco::Util::IniFileConfiguration</a:t>
            </a:r>
          </a:p>
          <a:p>
            <a:r>
              <a:rPr lang="ko-KR" altLang="en-US" dirty="0"/>
              <a:t>Poco::Stopwatch</a:t>
            </a:r>
          </a:p>
          <a:p>
            <a:r>
              <a:rPr lang="ko-KR" altLang="en-US" dirty="0"/>
              <a:t>Poco::SingletonHolder</a:t>
            </a:r>
          </a:p>
          <a:p>
            <a:r>
              <a:rPr lang="ko-KR" altLang="en-US" dirty="0"/>
              <a:t>Poco::Cache</a:t>
            </a:r>
          </a:p>
          <a:p>
            <a:r>
              <a:rPr lang="ko-KR" altLang="en-US" dirty="0"/>
              <a:t>Poco::Checksum</a:t>
            </a:r>
          </a:p>
          <a:p>
            <a:r>
              <a:rPr lang="ko-KR" altLang="en-US" dirty="0"/>
              <a:t>Poco::DynamicFactory</a:t>
            </a:r>
          </a:p>
          <a:p>
            <a:r>
              <a:rPr lang="ko-KR" altLang="en-US" dirty="0"/>
              <a:t>Poco::Random</a:t>
            </a:r>
          </a:p>
          <a:p>
            <a:r>
              <a:rPr lang="ko-KR" altLang="en-US" dirty="0"/>
              <a:t>Poco::DigestEngine, Poco::HMACEngine, Poco::SHA1Engine</a:t>
            </a:r>
          </a:p>
          <a:p>
            <a:r>
              <a:rPr lang="ko-KR" altLang="en-US" dirty="0"/>
              <a:t>Poco::DataTime</a:t>
            </a:r>
          </a:p>
          <a:p>
            <a:r>
              <a:rPr lang="ko-KR" altLang="en-US" dirty="0"/>
              <a:t>Poco::Threading</a:t>
            </a:r>
          </a:p>
          <a:p>
            <a:r>
              <a:rPr lang="ko-KR" altLang="en-US" dirty="0"/>
              <a:t>Poco::ThreadPool</a:t>
            </a:r>
          </a:p>
          <a:p>
            <a:r>
              <a:rPr lang="ko-KR" altLang="en-US" dirty="0"/>
              <a:t>Poco::Mutex</a:t>
            </a:r>
          </a:p>
          <a:p>
            <a:r>
              <a:rPr lang="ko-KR" altLang="en-US" dirty="0"/>
              <a:t>Poco::RWLock</a:t>
            </a:r>
          </a:p>
          <a:p>
            <a:r>
              <a:rPr lang="ko-KR" altLang="en-US" dirty="0"/>
              <a:t>Poco::SynchronizedObject</a:t>
            </a:r>
          </a:p>
          <a:p>
            <a:r>
              <a:rPr lang="ko-KR" altLang="en-US" dirty="0"/>
              <a:t>Poco::ThreadLocal</a:t>
            </a:r>
          </a:p>
          <a:p>
            <a:r>
              <a:rPr lang="ko-KR" altLang="en-US" dirty="0"/>
              <a:t>Poco::NotificationQueue, Poco::</a:t>
            </a:r>
            <a:r>
              <a:rPr lang="ko-KR" altLang="en-US" dirty="0" smtClean="0"/>
              <a:t>PriorityNotificationQueue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05603" y="1866545"/>
            <a:ext cx="517109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Poco::Timer</a:t>
            </a:r>
          </a:p>
          <a:p>
            <a:r>
              <a:rPr lang="ko-KR" altLang="en-US" dirty="0"/>
              <a:t>Poco::Util::Timer </a:t>
            </a:r>
          </a:p>
          <a:p>
            <a:r>
              <a:rPr lang="ko-KR" altLang="en-US" dirty="0"/>
              <a:t>Poco::TimedNotificationQueue</a:t>
            </a:r>
          </a:p>
          <a:p>
            <a:r>
              <a:rPr lang="ko-KR" altLang="en-US" dirty="0"/>
              <a:t>Poco::Text, Poco::format, Poco::StringTokenizer, Poco::NumberFormatter, Poco::NumberParser</a:t>
            </a:r>
          </a:p>
          <a:p>
            <a:r>
              <a:rPr lang="ko-KR" altLang="en-US" dirty="0"/>
              <a:t>Poco::BasicEvent</a:t>
            </a:r>
          </a:p>
          <a:p>
            <a:r>
              <a:rPr lang="ko-KR" altLang="en-US" dirty="0"/>
              <a:t>Poco::NotificationCenter</a:t>
            </a:r>
          </a:p>
          <a:p>
            <a:r>
              <a:rPr lang="ko-KR" altLang="en-US" dirty="0"/>
              <a:t>Poco::Process</a:t>
            </a:r>
          </a:p>
          <a:p>
            <a:r>
              <a:rPr lang="ko-KR" altLang="en-US" dirty="0"/>
              <a:t>Poco::Environment</a:t>
            </a:r>
          </a:p>
          <a:p>
            <a:r>
              <a:rPr lang="ko-KR" altLang="en-US" dirty="0"/>
              <a:t>Poco::Util::SystemConfiguration</a:t>
            </a:r>
          </a:p>
          <a:p>
            <a:r>
              <a:rPr lang="ko-KR" altLang="en-US" dirty="0"/>
              <a:t>Poco::</a:t>
            </a:r>
            <a:r>
              <a:rPr lang="ko-KR" altLang="en-US" dirty="0" smtClean="0"/>
              <a:t>NDC</a:t>
            </a:r>
            <a:endParaRPr lang="en-US" altLang="ko-KR" dirty="0" smtClean="0"/>
          </a:p>
          <a:p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Util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ServerApplication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유연한 서버를 만들기 위해서는 서버의 동작을 설정 파일로 바꿀 수 있어야 하는데</a:t>
            </a:r>
            <a:r>
              <a:rPr lang="en-US" altLang="ko-KR" dirty="0" smtClean="0"/>
              <a:t>....</a:t>
            </a:r>
          </a:p>
          <a:p>
            <a:endParaRPr lang="en-US" altLang="ko-KR" dirty="0"/>
          </a:p>
          <a:p>
            <a:r>
              <a:rPr lang="ko-KR" altLang="en-US" dirty="0" smtClean="0"/>
              <a:t>유명한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설정 정보를 얻고 싶은데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함수를 실행하면 어느 정도 시간이 걸릴까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시간을 측정했으면 좋겠네</a:t>
            </a:r>
            <a:r>
              <a:rPr lang="en-US" altLang="ko-KR" dirty="0" smtClean="0"/>
              <a:t>....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생성해서 사용해야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싱글톤이</a:t>
            </a:r>
            <a:r>
              <a:rPr lang="ko-KR" altLang="en-US" dirty="0" smtClean="0"/>
              <a:t> 좋겠군</a:t>
            </a:r>
            <a:r>
              <a:rPr lang="en-US" altLang="ko-KR" dirty="0" smtClean="0"/>
              <a:t>....</a:t>
            </a:r>
          </a:p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쉽게 만드는 방법 없나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memcached</a:t>
            </a:r>
            <a:r>
              <a:rPr lang="en-US" altLang="ko-KR" dirty="0"/>
              <a:t> </a:t>
            </a:r>
            <a:r>
              <a:rPr lang="ko-KR" altLang="en-US" dirty="0"/>
              <a:t>같은 걸 만들어야 하는데</a:t>
            </a:r>
            <a:r>
              <a:rPr lang="en-US" altLang="ko-KR" dirty="0"/>
              <a:t>....</a:t>
            </a:r>
          </a:p>
          <a:p>
            <a:r>
              <a:rPr lang="ko-KR" altLang="en-US" dirty="0" smtClean="0"/>
              <a:t>메모리를 절약하기 위해 컨테이너의 크기는 고정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공간이 부족한 경우 최근에 사용하지 않는 공간을 재 사용 하고 싶은데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또 특정 시간까지 사용하지 않은 것들은 지워졌으면 좋겠네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받은 데이터가 잘못된 것은 아닌지 알아보고 싶은데</a:t>
            </a:r>
            <a:r>
              <a:rPr lang="en-US" altLang="ko-KR" dirty="0" smtClean="0"/>
              <a:t>.... </a:t>
            </a:r>
          </a:p>
          <a:p>
            <a:r>
              <a:rPr lang="en-US" altLang="ko-KR" dirty="0" err="1" smtClean="0"/>
              <a:t>checkSum</a:t>
            </a:r>
            <a:r>
              <a:rPr lang="ko-KR" altLang="en-US" dirty="0" smtClean="0"/>
              <a:t>으로 확인하면 좋을 듯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생성을 추상화 하고 싶네</a:t>
            </a:r>
            <a:r>
              <a:rPr lang="en-US" altLang="ko-KR" dirty="0" smtClean="0"/>
              <a:t>....</a:t>
            </a:r>
          </a:p>
          <a:p>
            <a:r>
              <a:rPr lang="en-US" altLang="ko-KR" dirty="0" smtClean="0"/>
              <a:t>factory method </a:t>
            </a:r>
            <a:r>
              <a:rPr lang="ko-KR" altLang="en-US" dirty="0" smtClean="0"/>
              <a:t>패턴을 사용하면 좋을 듯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그런데 좀 더 편하게 사용하고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게임에서 보상 및 </a:t>
            </a:r>
            <a:r>
              <a:rPr lang="ko-KR" altLang="en-US" dirty="0" err="1" smtClean="0"/>
              <a:t>가챠</a:t>
            </a:r>
            <a:r>
              <a:rPr lang="ko-KR" altLang="en-US" dirty="0" smtClean="0"/>
              <a:t> 시스템을 만들려면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필요한데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8765628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xx</a:t>
            </a:r>
            <a:r>
              <a:rPr lang="ko-KR" altLang="en-US" dirty="0" smtClean="0"/>
              <a:t>일까지만 특정 기능을 동작하게 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쉽게 시간을 다룰 수 있는 방법은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시대는 멀티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코어 시대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프로그래밍을 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66100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1992759"/>
                <a:gridCol w="7971047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대기 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그러나 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dirty="0"/>
              <a:t>NDC는 method 이름과 소스 코드 행 번호, 파일 명으로 구성되는 </a:t>
            </a:r>
            <a:r>
              <a:rPr lang="ko-KR" altLang="en-US" dirty="0" err="1"/>
              <a:t>컨텍스트</a:t>
            </a:r>
            <a:r>
              <a:rPr lang="ko-KR" altLang="en-US" dirty="0"/>
              <a:t> 정보를 유지한다.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Poco::Mutex</a:t>
            </a:r>
            <a:r>
              <a:rPr lang="ko-KR" altLang="en-US" sz="2000" b="1" dirty="0"/>
              <a:t>와 </a:t>
            </a:r>
            <a:r>
              <a:rPr lang="ko-KR" altLang="en-US" sz="2000" b="1" dirty="0" smtClean="0"/>
              <a:t>Poco::FastMutex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683506"/>
            <a:ext cx="2263336" cy="1112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4020888"/>
            <a:ext cx="227095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1544" y="395352"/>
            <a:ext cx="9921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Poco::</a:t>
            </a:r>
            <a:r>
              <a:rPr lang="en-US" altLang="ko-KR" sz="2000" b="1" dirty="0" smtClean="0"/>
              <a:t>Null</a:t>
            </a:r>
            <a:r>
              <a:rPr lang="ko-KR" altLang="en-US" sz="2000" b="1" dirty="0" smtClean="0"/>
              <a:t>Mutex</a:t>
            </a:r>
            <a:endParaRPr lang="en-US" altLang="ko-KR" sz="20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컴파일 혹은 실행 중에 경우에 따라서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사용하지 않고 싶을 때 사용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44" y="1743301"/>
            <a:ext cx="10539373" cy="236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2" y="4418761"/>
            <a:ext cx="6336485" cy="1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0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Poco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:ThreadLocal</a:t>
            </a:r>
            <a:endParaRPr lang="ko-KR" altLang="en-US" sz="2000" b="1" dirty="0"/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 smtClean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 smtClean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마다 서버에 접속한 유저 상태를 조사해야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pocoproject.org/docs/Poco.Timer.html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47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Poco::Timer는 </a:t>
            </a:r>
            <a:r>
              <a:rPr lang="ko-KR" altLang="en-US" dirty="0" err="1"/>
              <a:t>스레드</a:t>
            </a:r>
            <a:r>
              <a:rPr lang="ko-KR" altLang="en-US" dirty="0"/>
              <a:t> 베이스의 타이머로 1 </a:t>
            </a:r>
            <a:r>
              <a:rPr lang="ko-KR" altLang="en-US" dirty="0" err="1"/>
              <a:t>인스턴스</a:t>
            </a:r>
            <a:r>
              <a:rPr lang="ko-KR" altLang="en-US" dirty="0"/>
              <a:t> 당  1개의 </a:t>
            </a:r>
            <a:r>
              <a:rPr lang="ko-KR" altLang="en-US" dirty="0" err="1"/>
              <a:t>스레드가</a:t>
            </a:r>
            <a:r>
              <a:rPr lang="ko-KR" altLang="en-US" dirty="0"/>
              <a:t> 동작한다.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콜백</a:t>
            </a:r>
            <a:r>
              <a:rPr lang="ko-KR" altLang="en-US" dirty="0"/>
              <a:t> 발생까지의 startInterval과 그 이후의 주기적인 </a:t>
            </a:r>
            <a:r>
              <a:rPr lang="ko-KR" altLang="en-US" dirty="0" err="1"/>
              <a:t>콜백</a:t>
            </a:r>
            <a:r>
              <a:rPr lang="ko-KR" altLang="en-US" dirty="0"/>
              <a:t> 간격 periodicInterval. </a:t>
            </a:r>
          </a:p>
          <a:p>
            <a:r>
              <a:rPr lang="ko-KR" altLang="en-US" dirty="0"/>
              <a:t>이 2개를 </a:t>
            </a:r>
            <a:r>
              <a:rPr lang="ko-KR" altLang="en-US" dirty="0" err="1"/>
              <a:t>인스턴스</a:t>
            </a:r>
            <a:r>
              <a:rPr lang="ko-KR" altLang="en-US" dirty="0"/>
              <a:t> 생성 시에 </a:t>
            </a:r>
            <a:r>
              <a:rPr lang="ko-KR" altLang="en-US" dirty="0" err="1"/>
              <a:t>밀리초</a:t>
            </a:r>
            <a:r>
              <a:rPr lang="ko-KR" altLang="en-US" dirty="0"/>
              <a:t> 단위로 지정한다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onTimer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::Timer</a:t>
            </a:r>
            <a:r>
              <a:rPr lang="ko-KR" altLang="en-US" dirty="0"/>
              <a:t>의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en-US" altLang="ko-KR" dirty="0"/>
              <a:t>timer</a:t>
            </a:r>
            <a:r>
              <a:rPr lang="ko-KR" altLang="en-US" dirty="0"/>
              <a:t>로 한다면 </a:t>
            </a:r>
            <a:r>
              <a:rPr lang="en-US" altLang="ko-KR" dirty="0" err="1"/>
              <a:t>MyClass</a:t>
            </a:r>
            <a:r>
              <a:rPr lang="en-US" altLang="ko-KR" dirty="0"/>
              <a:t> </a:t>
            </a:r>
            <a:r>
              <a:rPr lang="ko-KR" altLang="en-US" dirty="0"/>
              <a:t>중이라면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TimerCallback</a:t>
            </a:r>
            <a:r>
              <a:rPr lang="en-US" altLang="ko-KR" dirty="0"/>
              <a:t>&lt;</a:t>
            </a:r>
            <a:r>
              <a:rPr lang="en-US" altLang="ko-KR" dirty="0" err="1"/>
              <a:t>MyClass</a:t>
            </a:r>
            <a:r>
              <a:rPr lang="en-US" altLang="ko-KR" dirty="0"/>
              <a:t>&gt; callback(*this, &amp;</a:t>
            </a:r>
            <a:r>
              <a:rPr lang="en-US" altLang="ko-KR" dirty="0" err="1"/>
              <a:t>MyClass</a:t>
            </a:r>
            <a:r>
              <a:rPr lang="en-US" altLang="ko-KR" dirty="0"/>
              <a:t>::</a:t>
            </a:r>
            <a:r>
              <a:rPr lang="en-US" altLang="ko-KR" dirty="0" err="1"/>
              <a:t>onTimer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timer.start</a:t>
            </a:r>
            <a:r>
              <a:rPr lang="en-US" altLang="ko-KR" dirty="0" smtClean="0"/>
              <a:t>(callback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start </a:t>
            </a:r>
            <a:r>
              <a:rPr lang="ko-KR" altLang="en-US" dirty="0"/>
              <a:t>시에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Poco::Util::Timer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스케쥴된</a:t>
            </a:r>
            <a:r>
              <a:rPr lang="ko-KR" altLang="en-US" dirty="0" smtClean="0"/>
              <a:t> </a:t>
            </a:r>
            <a:r>
              <a:rPr lang="ko-KR" altLang="en-US" dirty="0"/>
              <a:t>태스크를 1개의 </a:t>
            </a:r>
            <a:r>
              <a:rPr lang="ko-KR" altLang="en-US" dirty="0" err="1"/>
              <a:t>스레드에서</a:t>
            </a:r>
            <a:r>
              <a:rPr lang="ko-KR" altLang="en-US" dirty="0"/>
              <a:t> 순차적으로 처리하는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/>
                <a:gridCol w="4984531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타이머의 실행을 </a:t>
            </a:r>
            <a:r>
              <a:rPr lang="ko-KR" altLang="en-US" dirty="0" smtClean="0"/>
              <a:t>취소한다</a:t>
            </a:r>
            <a:r>
              <a:rPr lang="ko-KR" altLang="en-US" dirty="0"/>
              <a:t>. 작업이 한 번만 실행되도록 </a:t>
            </a:r>
            <a:r>
              <a:rPr lang="ko-KR" altLang="en-US" dirty="0" smtClean="0"/>
              <a:t>예약 되었지만 </a:t>
            </a:r>
            <a:r>
              <a:rPr lang="ko-KR" altLang="en-US" dirty="0"/>
              <a:t>아직 실행되지 않았거나 아직 </a:t>
            </a:r>
            <a:r>
              <a:rPr lang="ko-KR" altLang="en-US" dirty="0" smtClean="0"/>
              <a:t>예약 되지 </a:t>
            </a:r>
            <a:r>
              <a:rPr lang="ko-KR" altLang="en-US" dirty="0"/>
              <a:t>않은 경우 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작업이 </a:t>
            </a:r>
            <a:r>
              <a:rPr lang="ko-KR" altLang="en-US" dirty="0"/>
              <a:t>반복 실행되도록 </a:t>
            </a:r>
            <a:r>
              <a:rPr lang="ko-KR" altLang="en-US" dirty="0" smtClean="0"/>
              <a:t>예약된 </a:t>
            </a:r>
            <a:r>
              <a:rPr lang="ko-KR" altLang="en-US" dirty="0"/>
              <a:t>경우 다시 </a:t>
            </a:r>
            <a:r>
              <a:rPr lang="ko-KR" altLang="en-US" dirty="0" smtClean="0"/>
              <a:t>실행 되지 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호출이 발생할 때 작업이 실행 중이면 작업이 </a:t>
            </a:r>
            <a:r>
              <a:rPr lang="ko-KR" altLang="en-US" dirty="0" smtClean="0"/>
              <a:t>완료될 </a:t>
            </a:r>
            <a:r>
              <a:rPr lang="ko-KR" altLang="en-US" dirty="0"/>
              <a:t>때까지 </a:t>
            </a:r>
            <a:r>
              <a:rPr lang="ko-KR" altLang="en-US" dirty="0" smtClean="0"/>
              <a:t>실행 되지만 이후 다시는 </a:t>
            </a:r>
            <a:r>
              <a:rPr lang="ko-KR" altLang="en-US" dirty="0"/>
              <a:t>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TimedNotificationQueue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시각 지정의 Notification을 </a:t>
            </a:r>
            <a:r>
              <a:rPr lang="ko-KR" altLang="en-US" dirty="0"/>
              <a:t>enqueue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ko-KR" altLang="en-US" dirty="0"/>
              <a:t>dequeue </a:t>
            </a:r>
            <a:r>
              <a:rPr lang="ko-KR" altLang="en-US" dirty="0" smtClean="0"/>
              <a:t>하는 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그 외 더 있지만</a:t>
            </a:r>
            <a:r>
              <a:rPr lang="en-US" altLang="ko-KR" sz="3600" b="1" dirty="0" smtClean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 smtClean="0"/>
              <a:t>시리얼라이즈</a:t>
            </a:r>
            <a:r>
              <a:rPr lang="ko-KR" altLang="en-US" dirty="0" smtClean="0"/>
              <a:t> </a:t>
            </a:r>
            <a:r>
              <a:rPr lang="ko-KR" altLang="en-US" dirty="0"/>
              <a:t>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해야 하는데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6" y="3906980"/>
            <a:ext cx="708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::Text, </a:t>
            </a:r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ko-KR" altLang="en-US" sz="2400" b="1" dirty="0"/>
              <a:t>format </a:t>
            </a:r>
            <a:r>
              <a:rPr lang="en-US" altLang="ko-KR" sz="2400" b="1" dirty="0" smtClean="0"/>
              <a:t>, </a:t>
            </a:r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</a:t>
            </a:r>
            <a:r>
              <a:rPr lang="ko-KR" altLang="en-US" sz="2400" dirty="0" smtClean="0"/>
              <a:t>Unicode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UTF-8 코드에 대응하는 것으로 기본적으로 멀티 바이트에 대응하고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문자열은 </a:t>
            </a:r>
            <a:r>
              <a:rPr lang="ko-KR" altLang="en-US" sz="2400" dirty="0"/>
              <a:t>UTF-8 코드로 </a:t>
            </a:r>
            <a:r>
              <a:rPr lang="ko-KR" altLang="en-US" sz="2400" dirty="0" err="1" smtClean="0"/>
              <a:t>인코딩된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것으로 간주하여 내부 처리를 실시하고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Windows </a:t>
            </a:r>
            <a:r>
              <a:rPr lang="ko-KR" altLang="en-US" sz="2400" dirty="0"/>
              <a:t>환경에서 API를 이용하는 경우는 기본적으로 "</a:t>
            </a:r>
            <a:r>
              <a:rPr lang="ko-KR" altLang="en-US" sz="2400" dirty="0" smtClean="0"/>
              <a:t>POCO_WIN32_UTF8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라는 </a:t>
            </a:r>
            <a:r>
              <a:rPr lang="ko-KR" altLang="en-US" sz="2400" dirty="0"/>
              <a:t>기호가 define 정의되어 </a:t>
            </a:r>
            <a:r>
              <a:rPr lang="ko-KR" altLang="en-US" sz="2400" dirty="0" smtClean="0"/>
              <a:t>있고, Unicode판의 </a:t>
            </a:r>
            <a:r>
              <a:rPr lang="ko-KR" altLang="en-US" sz="2400" dirty="0"/>
              <a:t>Win32 API를 사용하는 코드가 </a:t>
            </a:r>
            <a:r>
              <a:rPr lang="ko-KR" altLang="en-US" sz="2400" dirty="0" smtClean="0"/>
              <a:t>컴파일 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처리로서는 </a:t>
            </a:r>
            <a:r>
              <a:rPr lang="ko-KR" altLang="en-US" sz="2400" dirty="0"/>
              <a:t>API로 전달할 인수 문자열을 POCO 내부에서 UTF-8에서 UTF16 코드로 </a:t>
            </a:r>
            <a:r>
              <a:rPr lang="ko-KR" altLang="en-US" sz="2400" dirty="0" smtClean="0"/>
              <a:t>변환한다.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</a:t>
            </a:r>
            <a:r>
              <a:rPr lang="ko-KR" altLang="en-US" sz="2400" dirty="0" smtClean="0"/>
              <a:t>것은 Unicode 구현의 하나로 </a:t>
            </a:r>
            <a:r>
              <a:rPr lang="ko-KR" altLang="en-US" sz="2400" dirty="0"/>
              <a:t>1 문자를 </a:t>
            </a:r>
            <a:r>
              <a:rPr lang="ko-KR" altLang="en-US" sz="2400" dirty="0" smtClean="0"/>
              <a:t>1~6바이트의 </a:t>
            </a:r>
            <a:r>
              <a:rPr lang="ko-KR" altLang="en-US" sz="2400" dirty="0"/>
              <a:t>멀티 바이트로 </a:t>
            </a:r>
            <a:r>
              <a:rPr lang="ko-KR" altLang="en-US" sz="2400" dirty="0" err="1" smtClean="0"/>
              <a:t>인코딩한</a:t>
            </a:r>
            <a:r>
              <a:rPr lang="ko-KR" altLang="en-US" sz="2400" dirty="0" smtClean="0"/>
              <a:t> 것이다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문자와 동일한 부분은 동일한 코드 그대로 1 </a:t>
            </a:r>
            <a:r>
              <a:rPr lang="ko-KR" altLang="en-US" sz="2400" dirty="0" smtClean="0"/>
              <a:t>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</a:t>
            </a:r>
            <a:r>
              <a:rPr lang="ko-KR" altLang="en-US" sz="2400" dirty="0"/>
              <a:t>ASCII </a:t>
            </a:r>
            <a:r>
              <a:rPr lang="ko-KR" altLang="en-US" sz="2400" dirty="0" smtClean="0"/>
              <a:t>문자 이외는 2바이트 이상으로 되어 버린다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이 </a:t>
            </a:r>
            <a:r>
              <a:rPr lang="ko-KR" altLang="en-US" sz="2400" dirty="0"/>
              <a:t>코드는 ASCII 문자와 중복되는 것이 아니라 ASCII 문자는 명확하게 구별 할 수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</a:t>
            </a:r>
            <a:r>
              <a:rPr lang="ko-KR" altLang="en-US" sz="2400" dirty="0" smtClean="0"/>
              <a:t>2바이트로 </a:t>
            </a:r>
            <a:r>
              <a:rPr lang="ko-KR" altLang="en-US" sz="2400" dirty="0"/>
              <a:t>표현 할 </a:t>
            </a:r>
            <a:r>
              <a:rPr lang="ko-KR" altLang="en-US" sz="2400" dirty="0" smtClean="0"/>
              <a:t>수 있는 </a:t>
            </a:r>
            <a:r>
              <a:rPr lang="ko-KR" altLang="en-US" sz="2400" dirty="0"/>
              <a:t>Unicode 문자 그대로의 </a:t>
            </a:r>
            <a:r>
              <a:rPr lang="ko-KR" altLang="en-US" sz="2400" dirty="0" smtClean="0"/>
              <a:t>코드로 이 </a:t>
            </a:r>
            <a:r>
              <a:rPr lang="ko-KR" altLang="en-US" sz="2400" dirty="0"/>
              <a:t>이외의 문자는 독자적으로 </a:t>
            </a:r>
            <a:r>
              <a:rPr lang="ko-KR" altLang="en-US" sz="2400" dirty="0" err="1" smtClean="0"/>
              <a:t>인코딩</a:t>
            </a:r>
            <a:r>
              <a:rPr lang="ko-KR" altLang="en-US" sz="2400" dirty="0" smtClean="0"/>
              <a:t> 하여 </a:t>
            </a:r>
            <a:r>
              <a:rPr lang="ko-KR" altLang="en-US" sz="2400" dirty="0"/>
              <a:t>4 바이트로 </a:t>
            </a:r>
            <a:r>
              <a:rPr lang="ko-KR" altLang="en-US" sz="2400" dirty="0" smtClean="0"/>
              <a:t>표시된다</a:t>
            </a:r>
            <a:r>
              <a:rPr lang="ko-KR" altLang="en-US" sz="2400" dirty="0"/>
              <a:t>. 기본 문자 단위가 </a:t>
            </a:r>
            <a:r>
              <a:rPr lang="ko-KR" altLang="en-US" sz="2400" dirty="0" smtClean="0"/>
              <a:t>2바이트이므로 </a:t>
            </a:r>
            <a:r>
              <a:rPr lang="ko-KR" altLang="en-US" sz="2400" dirty="0"/>
              <a:t>UTF-8의 멀티 바이트 </a:t>
            </a:r>
            <a:r>
              <a:rPr lang="ko-KR" altLang="en-US" sz="2400" dirty="0" smtClean="0"/>
              <a:t>문자에 대해서 이쪽은 와일드 문자라고 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문자도 </a:t>
            </a:r>
            <a:r>
              <a:rPr lang="ko-KR" altLang="en-US" sz="2400" dirty="0" smtClean="0"/>
              <a:t>비 ASCII </a:t>
            </a:r>
            <a:r>
              <a:rPr lang="ko-KR" altLang="en-US" sz="2400" dirty="0"/>
              <a:t>문자</a:t>
            </a:r>
            <a:r>
              <a:rPr lang="ko-KR" altLang="en-US" sz="2400" dirty="0" smtClean="0"/>
              <a:t>도 2바이트이다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따라서 </a:t>
            </a:r>
            <a:r>
              <a:rPr lang="ko-KR" altLang="en-US" sz="2400" dirty="0"/>
              <a:t>UTF-16에 </a:t>
            </a:r>
            <a:r>
              <a:rPr lang="ko-KR" altLang="en-US" sz="2400" dirty="0" smtClean="0"/>
              <a:t>대응한 </a:t>
            </a:r>
            <a:r>
              <a:rPr lang="ko-KR" altLang="en-US" sz="2400" dirty="0"/>
              <a:t>문자열 클래스도 </a:t>
            </a:r>
            <a:r>
              <a:rPr lang="ko-KR" altLang="en-US" sz="2400" dirty="0" smtClean="0"/>
              <a:t>std: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wstring라는 </a:t>
            </a:r>
            <a:r>
              <a:rPr lang="ko-KR" altLang="en-US" sz="2400" dirty="0"/>
              <a:t>다른 </a:t>
            </a:r>
            <a:r>
              <a:rPr lang="ko-KR" altLang="en-US" sz="2400" dirty="0" smtClean="0"/>
              <a:t>클래스로 되어 있다</a:t>
            </a:r>
            <a:r>
              <a:rPr lang="ko-KR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/>
                <a:gridCol w="7096585"/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 smtClean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비교</a:t>
                      </a:r>
                      <a:r>
                        <a:rPr lang="en-US" altLang="ko-KR" sz="1800" dirty="0" smtClean="0">
                          <a:effectLst/>
                        </a:rPr>
                        <a:t>. </a:t>
                      </a:r>
                      <a:r>
                        <a:rPr lang="ko-KR" altLang="en-US" sz="1800" dirty="0" smtClean="0">
                          <a:effectLst/>
                        </a:rPr>
                        <a:t>같다면 </a:t>
                      </a:r>
                      <a:r>
                        <a:rPr lang="en-US" altLang="ko-KR" sz="1800" dirty="0" smtClean="0">
                          <a:effectLst/>
                        </a:rPr>
                        <a:t>0</a:t>
                      </a:r>
                      <a:r>
                        <a:rPr lang="ko-KR" altLang="en-US" sz="1800" dirty="0" smtClean="0">
                          <a:effectLst/>
                        </a:rPr>
                        <a:t>을 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1 </a:t>
                      </a:r>
                      <a:r>
                        <a:rPr lang="ko-KR" altLang="en-US" sz="1800" dirty="0" smtClean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sprint </a:t>
                      </a:r>
                      <a:r>
                        <a:rPr lang="ko-KR" altLang="en-US" sz="1800" dirty="0" smtClean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8040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앞의 함수는 특별히 UTF-8 코드를 고려하고 있지 않음.</a:t>
            </a:r>
          </a:p>
          <a:p>
            <a:r>
              <a:rPr lang="ko-KR" altLang="en-US" dirty="0"/>
              <a:t>몇 개는 UTF-8 코드에 대응한 버전을 따로 준비하고 있다.</a:t>
            </a:r>
          </a:p>
          <a:p>
            <a:r>
              <a:rPr lang="ko-KR" altLang="en-US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smtClean="0"/>
              <a:t>format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std</a:t>
            </a:r>
            <a:r>
              <a:rPr lang="ko-KR" altLang="en-US" dirty="0"/>
              <a:t>::</a:t>
            </a:r>
            <a:r>
              <a:rPr lang="ko-KR" altLang="en-US" dirty="0" smtClean="0"/>
              <a:t>string을 이용할 때  가장 불편한 것은 printf와 같은 서식을 지원하는 함수가 없는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POCO에서는 printf에 해당하는 기능을 구현한 타입 세이프한 format 함수를 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기본 정의는</a:t>
            </a:r>
            <a:endParaRPr lang="ko-KR" altLang="en-US" dirty="0"/>
          </a:p>
          <a:p>
            <a:r>
              <a:rPr lang="ko-KR" altLang="en-US" dirty="0" smtClean="0"/>
              <a:t> std</a:t>
            </a:r>
            <a:r>
              <a:rPr lang="ko-KR" altLang="en-US" dirty="0"/>
              <a:t>::string format( const std::string &amp; fmt, const Any &amp; value 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fmt에서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value에서 출력하는 값을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인수는 제한이 없는 printf와 달리 1</a:t>
            </a:r>
            <a:r>
              <a:rPr lang="ko-KR" altLang="en-US" dirty="0"/>
              <a:t>～</a:t>
            </a:r>
            <a:r>
              <a:rPr lang="ko-KR" altLang="en-US" dirty="0" smtClean="0"/>
              <a:t>6개까지이고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서식으로 지정한 타입과 다른 경우는 BadCastException 예외가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Any는 POCO에서 정의되어 있는 모든 타입을 가리키는 클래스이다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서식 지정은 아래 형식으로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%[&lt;</a:t>
            </a:r>
            <a:r>
              <a:rPr lang="ko-KR" altLang="en-US" dirty="0"/>
              <a:t>flags&gt;][&lt;width&gt;][.&lt;precision&gt;][&lt;modifier&gt;]&lt;type&gt;</a:t>
            </a:r>
          </a:p>
          <a:p>
            <a:r>
              <a:rPr lang="ko-KR" altLang="en-US" dirty="0" smtClean="0"/>
              <a:t>지정할 수 있는 형식은 기본적으로 printf의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3917</Words>
  <Application>Microsoft Office PowerPoint</Application>
  <PresentationFormat>와이드스크린</PresentationFormat>
  <Paragraphs>727</Paragraphs>
  <Slides>129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5" baseType="lpstr">
      <vt:lpstr>ＭＳ Ｐゴシック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94</cp:revision>
  <dcterms:created xsi:type="dcterms:W3CDTF">2018-10-01T07:20:17Z</dcterms:created>
  <dcterms:modified xsi:type="dcterms:W3CDTF">2018-10-11T05:40:49Z</dcterms:modified>
</cp:coreProperties>
</file>